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6" r:id="rId4"/>
    <p:sldId id="258" r:id="rId5"/>
    <p:sldId id="278" r:id="rId6"/>
    <p:sldId id="259" r:id="rId7"/>
    <p:sldId id="260" r:id="rId8"/>
    <p:sldId id="277" r:id="rId9"/>
    <p:sldId id="261" r:id="rId10"/>
    <p:sldId id="274" r:id="rId11"/>
    <p:sldId id="280" r:id="rId12"/>
    <p:sldId id="262" r:id="rId13"/>
    <p:sldId id="264" r:id="rId14"/>
    <p:sldId id="265" r:id="rId15"/>
    <p:sldId id="266" r:id="rId16"/>
    <p:sldId id="267" r:id="rId17"/>
    <p:sldId id="279" r:id="rId18"/>
    <p:sldId id="268" r:id="rId19"/>
    <p:sldId id="269" r:id="rId20"/>
    <p:sldId id="270" r:id="rId21"/>
    <p:sldId id="271" r:id="rId22"/>
    <p:sldId id="272" r:id="rId23"/>
    <p:sldId id="273" r:id="rId24"/>
    <p:sldId id="275" r:id="rId25"/>
    <p:sldId id="281" r:id="rId26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6253FA8-28EE-4A41-8AEC-4DCACBF1E527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16779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78EE8F0-D3F9-40AD-B20E-9CE19FC9FEC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5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40578DF-F058-441D-9E00-62ACB2D3966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4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3F6C22-EA9D-4DC5-A605-66544AA21F0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85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750413-8B08-46E1-964E-47F3E05BF38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5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31C017-077F-4717-887A-7ABE172B4DC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4F7023-6A55-495B-93E0-55DEF947856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29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3EE37A-A10C-4342-81F5-B42C5F82B1D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0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787963-BDF1-4852-BAB7-6ABF6BC19C1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D229B9-C62F-4CAD-9A10-D8236F64407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3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FA7EA7-8ABC-43F0-BD33-0B5C52DD2C6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2466E0-DDAD-4BE5-BD9D-22F4BF5DE23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B10187-9D7F-4661-BB66-6745CB22EC09}" type="datetime1">
              <a:rPr lang="ru-RU" smtClean="0"/>
              <a:pPr lvl="0"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B8ADED-7090-4668-9EF2-433C13A10BE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1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BB10187-9D7F-4661-BB66-6745CB22EC09}" type="datetime1">
              <a:rPr lang="ru-RU"/>
              <a:pPr lvl="0"/>
              <a:t>03.02.2020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335ADDD-7012-44E0-9692-4A3F747D78D8}" type="slidenum">
              <a:t>‹#›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ru-RU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 Unicode MS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ru-RU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 Unicode MS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338760" y="1988840"/>
            <a:ext cx="8388000" cy="11525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Проект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 н</a:t>
            </a:r>
            <a:r>
              <a:rPr lang="ru-RU" sz="24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равственно </a:t>
            </a:r>
            <a:r>
              <a:rPr lang="ru-RU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– </a:t>
            </a:r>
            <a:r>
              <a:rPr lang="ru-RU" sz="24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патриотическому воспитанию </a:t>
            </a:r>
            <a:r>
              <a:rPr lang="ru-RU" sz="2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детей старшего дошкольного </a:t>
            </a:r>
            <a:r>
              <a:rPr lang="ru-RU" sz="24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возраста</a:t>
            </a:r>
            <a:endParaRPr lang="ru-RU" sz="24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sp>
        <p:nvSpPr>
          <p:cNvPr id="3" name="TextBox 2"/>
          <p:cNvSpPr/>
          <p:nvPr/>
        </p:nvSpPr>
        <p:spPr>
          <a:xfrm>
            <a:off x="428400" y="476640"/>
            <a:ext cx="8208720" cy="118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Муниципальное бюджетное дошкольное образовательное учреждение  «Детский сад №8»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1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п.Ревда</a:t>
            </a:r>
            <a:r>
              <a:rPr lang="ru-RU" sz="2400" b="0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Мурманская область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949280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Представляет  Марычева </a:t>
            </a:r>
            <a:r>
              <a:rPr lang="ru-RU" sz="2000" b="1" dirty="0"/>
              <a:t>Т</a:t>
            </a:r>
            <a:r>
              <a:rPr lang="ru-RU" sz="2000" b="1" dirty="0" smtClean="0"/>
              <a:t>атьяна </a:t>
            </a:r>
            <a:r>
              <a:rPr lang="ru-RU" sz="2000" b="1" dirty="0"/>
              <a:t>Г</a:t>
            </a:r>
            <a:r>
              <a:rPr lang="ru-RU" sz="2000" b="1" dirty="0" smtClean="0"/>
              <a:t>еоргиевна, </a:t>
            </a:r>
          </a:p>
          <a:p>
            <a:pPr algn="ctr"/>
            <a:r>
              <a:rPr lang="ru-RU" sz="2000" b="1" dirty="0" smtClean="0"/>
              <a:t>музыкальный руководитель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1356"/>
            <a:ext cx="4812597" cy="24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5846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800"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МУЗЫКАЛЬНО-РИТМИЧЕСКИЕ ДВИЖЕНИЯ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Парад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Сюжетные танцы («Моряки», «Десантники», «Танкисты» и другие)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Танцы-инсценировки песен («А закаты алые…», «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Синий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платочек» …)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Танцевальные композиции,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хар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а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ктерные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танцы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(«Северное сияние»,  «С цветами» …)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Музыкальные игры («Юный барабанщик», «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Лётчики,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на аэродром», «Танкисты» …)</a:t>
            </a:r>
          </a:p>
          <a:p>
            <a:pPr lvl="0" algn="just">
              <a:defRPr sz="1800"/>
            </a:pPr>
            <a:endParaRPr lang="ru-RU" b="1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just">
              <a:defRPr sz="1800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ОТКРЫТОЕ ОБРАЗОВАТЕЛЬНОЕ ПРОСТРАНСТВО</a:t>
            </a:r>
          </a:p>
          <a:p>
            <a:pPr marL="285750" indent="-28575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Участие в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мероприятиях муниципального уровня,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посвященных 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победе в ВОВ </a:t>
            </a:r>
            <a:endParaRPr lang="ru-RU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285750" indent="-28575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Экскурсии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 краеведческий музей, школу искусств, посещение памятных мест родного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поселка.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Освещение мероприятий в СМИ.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Представление проекта на конкурсах.</a:t>
            </a:r>
            <a:endParaRPr lang="ru-RU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just">
              <a:defRPr sz="1800"/>
            </a:pPr>
            <a:endParaRPr lang="ru-RU" b="1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just">
              <a:defRPr sz="1800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СОЗДАНИЕ </a:t>
            </a: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СПЕЦИАЛЬНОЙ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РАЗВИВАЮЩЕЙ СРЕДЫ</a:t>
            </a:r>
            <a:endParaRPr lang="ru-RU" b="1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just">
              <a:defRPr sz="1800"/>
            </a:pP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О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тображение впечатлений воспитанников в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рисунках. Выставка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детских работ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 музыкальном зале (как часть оформления)</a:t>
            </a:r>
          </a:p>
          <a:p>
            <a:pPr lvl="0" algn="just">
              <a:buSzPct val="45000"/>
              <a:defRPr sz="1800"/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- Беседы о подвигах Героев. Оформление  стены Славы «Слава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Героям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Заполярья!»</a:t>
            </a:r>
          </a:p>
        </p:txBody>
      </p:sp>
    </p:spTree>
    <p:extLst>
      <p:ext uri="{BB962C8B-B14F-4D97-AF65-F5344CB8AC3E}">
        <p14:creationId xmlns:p14="http://schemas.microsoft.com/office/powerpoint/2010/main" val="18629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240" cy="1144800"/>
          </a:xfrm>
        </p:spPr>
        <p:txBody>
          <a:bodyPr/>
          <a:lstStyle/>
          <a:p>
            <a:pPr algn="ctr">
              <a:buNone/>
            </a:pPr>
            <a:r>
              <a:rPr lang="ru-RU" sz="4800" dirty="0" smtClean="0"/>
              <a:t>ПАТРИОТИЧЕСКИЙ ПРАЗДНИК</a:t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> </a:t>
            </a:r>
            <a:r>
              <a:rPr lang="ru-RU" sz="6000" b="1" dirty="0" smtClean="0">
                <a:solidFill>
                  <a:srgbClr val="C00000"/>
                </a:solidFill>
              </a:rPr>
              <a:t>«СЕВЕР ПОМНИТ»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5" b="89863" l="549" r="9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6" y="4653136"/>
            <a:ext cx="8640960" cy="275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65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80" y="3600"/>
            <a:ext cx="9143640" cy="68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55976" y="6093296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Бессмертный полк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728" y="260648"/>
            <a:ext cx="8980768" cy="63058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53236" y="5952228"/>
            <a:ext cx="495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Рассказ об Иване Сивко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864" y="14354"/>
            <a:ext cx="9041617" cy="6669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39952" y="580526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Танец моряков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80" y="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80" y="72000"/>
            <a:ext cx="9143640" cy="68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87624" y="6165304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Рассказ о подвиге  Анатолия </a:t>
            </a:r>
            <a:r>
              <a:rPr lang="ru-RU" sz="3200" dirty="0" err="1" smtClean="0">
                <a:solidFill>
                  <a:schemeClr val="bg1"/>
                </a:solidFill>
              </a:rPr>
              <a:t>Бредова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алентина Васильевна\Desktop\IMG_1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6165304"/>
            <a:ext cx="40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Стена Славы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12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89280"/>
            <a:ext cx="9143640" cy="68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09329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Соревнования </a:t>
            </a:r>
            <a:r>
              <a:rPr lang="ru-RU" sz="3200" b="1" dirty="0" err="1" smtClean="0">
                <a:solidFill>
                  <a:schemeClr val="bg1"/>
                </a:solidFill>
              </a:rPr>
              <a:t>оленно</a:t>
            </a:r>
            <a:r>
              <a:rPr lang="ru-RU" sz="3200" b="1" dirty="0" smtClean="0">
                <a:solidFill>
                  <a:schemeClr val="bg1"/>
                </a:solidFill>
              </a:rPr>
              <a:t>-транспортных отрядов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80" y="360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 rot="2400">
            <a:off x="181496" y="171519"/>
            <a:ext cx="8712000" cy="568863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just">
              <a:buNone/>
            </a:pPr>
            <a:r>
              <a:rPr lang="ru-RU" sz="3600" dirty="0" smtClean="0">
                <a:latin typeface="Times New Roman" pitchFamily="18"/>
              </a:rPr>
              <a:t>Актуальной </a:t>
            </a:r>
            <a:r>
              <a:rPr lang="ru-RU" sz="3600" dirty="0">
                <a:latin typeface="Times New Roman" pitchFamily="18"/>
              </a:rPr>
              <a:t>является идея </a:t>
            </a:r>
            <a:r>
              <a:rPr lang="ru-RU" sz="3600" dirty="0" smtClean="0">
                <a:latin typeface="Times New Roman" pitchFamily="18"/>
              </a:rPr>
              <a:t>противостоять мировой тенденции переписывания истории Второй мировой войны.  Целью выступает сохранение </a:t>
            </a:r>
            <a:r>
              <a:rPr lang="ru-RU" sz="3600" dirty="0">
                <a:latin typeface="Times New Roman" pitchFamily="18"/>
              </a:rPr>
              <a:t>воспоминаний о событиях Великой Отечественной Войны для современных и </a:t>
            </a:r>
            <a:r>
              <a:rPr lang="ru-RU" sz="3600" dirty="0" smtClean="0">
                <a:latin typeface="Times New Roman" pitchFamily="18"/>
              </a:rPr>
              <a:t>будущих </a:t>
            </a:r>
            <a:r>
              <a:rPr lang="ru-RU" sz="3600" dirty="0">
                <a:latin typeface="Times New Roman" pitchFamily="18"/>
              </a:rPr>
              <a:t>поколений</a:t>
            </a:r>
            <a:r>
              <a:rPr lang="ru-RU" sz="3600" dirty="0" smtClean="0">
                <a:latin typeface="Times New Roman" pitchFamily="18"/>
              </a:rPr>
              <a:t>.</a:t>
            </a:r>
            <a:br>
              <a:rPr lang="ru-RU" sz="3600" dirty="0" smtClean="0">
                <a:latin typeface="Times New Roman" pitchFamily="18"/>
              </a:rPr>
            </a:br>
            <a:endParaRPr lang="ru-RU" sz="3600" dirty="0">
              <a:latin typeface="Times New Roman" pitchFamily="18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102"/>
            <a:ext cx="3638178" cy="363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80" y="360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80" y="3600"/>
            <a:ext cx="9143640" cy="68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5301208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Танец «Северное сияние» – символ мирной жизни и устремления в будущее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80" y="3600"/>
            <a:ext cx="9143640" cy="68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80" y="3600"/>
            <a:ext cx="9143640" cy="68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71600" y="609329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Парад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6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/>
              <a:t>Результат</a:t>
            </a:r>
          </a:p>
          <a:p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Расширили представления воспитанников о государственных праздниках.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Развили  чувство сопричастности народным торжествам.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Привлекли детей к  активному, разнообразному участию в подготовке к празднику и его проведению.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Вызвали  чувство удовлетворения от участия в коллективной  праздничной деятельности.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Заложили  основы праздничной культуры.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92508" l="597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9432"/>
            <a:ext cx="3937074" cy="24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4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340768"/>
            <a:ext cx="748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smtClean="0">
                <a:solidFill>
                  <a:srgbClr val="FF0000"/>
                </a:solidFill>
              </a:rPr>
              <a:t>БЛАГОДАРИМ </a:t>
            </a:r>
            <a:endParaRPr lang="ru-RU" sz="5400" b="1" dirty="0" smtClean="0">
              <a:solidFill>
                <a:srgbClr val="FF0000"/>
              </a:solidFill>
            </a:endParaRPr>
          </a:p>
          <a:p>
            <a:r>
              <a:rPr lang="ru-RU" sz="5400" b="1" dirty="0" smtClean="0">
                <a:solidFill>
                  <a:srgbClr val="FF0000"/>
                </a:solidFill>
              </a:rPr>
              <a:t>ЗА    ВНИМАНИЕ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8904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7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latin typeface="Times New Roman" pitchFamily="18"/>
              </a:rPr>
              <a:t>У детей существует интерес к данной теме. </a:t>
            </a:r>
            <a:r>
              <a:rPr lang="ru-RU" sz="3600" dirty="0" smtClean="0">
                <a:latin typeface="Times New Roman" pitchFamily="18"/>
              </a:rPr>
              <a:t>Важно </a:t>
            </a:r>
            <a:r>
              <a:rPr lang="ru-RU" sz="3600" dirty="0">
                <a:latin typeface="Times New Roman" pitchFamily="18"/>
              </a:rPr>
              <a:t>поддержать желание узнать судьбы земляков - свидетелей героических и трагических страниц ВОВ. Тема войны способствует объединению и сплочению нашего народа.</a:t>
            </a:r>
            <a:endParaRPr lang="ru-RU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30670"/>
            <a:ext cx="7128792" cy="253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7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322116" y="3266986"/>
            <a:ext cx="8640720" cy="22142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Цель проекта:</a:t>
            </a:r>
            <a:r>
              <a:rPr lang="ru-RU" sz="2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Создать условия для формирования у детей патриотических чувств –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любви к Родине, чувства общности и значимости в контексте истории Заполярья.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8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116" y="404664"/>
            <a:ext cx="86407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itchFamily="18"/>
              </a:rPr>
              <a:t>В преддверии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/>
              </a:rPr>
              <a:t>знаменательной </a:t>
            </a:r>
            <a:r>
              <a:rPr lang="ru-RU" sz="3600" dirty="0">
                <a:solidFill>
                  <a:prstClr val="black"/>
                </a:solidFill>
                <a:latin typeface="Times New Roman" pitchFamily="18"/>
              </a:rPr>
              <a:t>даты – </a:t>
            </a:r>
            <a:endParaRPr lang="ru-RU" sz="3600" dirty="0" smtClean="0">
              <a:solidFill>
                <a:prstClr val="black"/>
              </a:solidFill>
              <a:latin typeface="Times New Roman" pitchFamily="18"/>
            </a:endParaRPr>
          </a:p>
          <a:p>
            <a:pPr algn="ctr"/>
            <a:r>
              <a:rPr lang="ru-RU" sz="3600" dirty="0" smtClean="0">
                <a:solidFill>
                  <a:prstClr val="black"/>
                </a:solidFill>
                <a:latin typeface="Times New Roman" pitchFamily="18"/>
              </a:rPr>
              <a:t>75-летию </a:t>
            </a:r>
            <a:r>
              <a:rPr lang="ru-RU" sz="3600" dirty="0">
                <a:solidFill>
                  <a:prstClr val="black"/>
                </a:solidFill>
                <a:latin typeface="Times New Roman" pitchFamily="18"/>
              </a:rPr>
              <a:t>разгрома немецко-фашистских войск в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/>
              </a:rPr>
              <a:t>Заполярье</a:t>
            </a:r>
          </a:p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itchFamily="18"/>
              </a:rPr>
              <a:t>н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/>
              </a:rPr>
              <a:t>ами реализован проект.</a:t>
            </a:r>
          </a:p>
          <a:p>
            <a:r>
              <a:rPr lang="ru-RU" sz="3600" dirty="0" smtClean="0">
                <a:solidFill>
                  <a:prstClr val="black"/>
                </a:solidFill>
                <a:latin typeface="Times New Roman" pitchFamily="18"/>
              </a:rPr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091" l="1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10" y="4221088"/>
            <a:ext cx="2927226" cy="29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28092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Задачи проекта</a:t>
            </a:r>
            <a:r>
              <a:rPr lang="ru-RU" sz="3600" b="1" dirty="0" smtClean="0"/>
              <a:t>:</a:t>
            </a:r>
          </a:p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/>
              <a:t>Воспитывать </a:t>
            </a:r>
            <a:r>
              <a:rPr lang="ru-RU" sz="2800" dirty="0"/>
              <a:t>уважение к Защитникам Отечества, памяти павших бойцов, ветеранам ВОВ.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/>
              <a:t> Способствовать формированию чувства гордости за свой народ, его боевые заслуги.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/>
              <a:t> Развивать духовно – нравственный и интеллектуальный потенциал художественно-эстетическими средствами и музыкальной </a:t>
            </a:r>
            <a:r>
              <a:rPr lang="ru-RU" sz="2800" dirty="0" smtClean="0"/>
              <a:t>культурой.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56" l="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70357"/>
            <a:ext cx="7416824" cy="260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54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251640" y="1268640"/>
            <a:ext cx="8568720" cy="4455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Тип проекта: </a:t>
            </a:r>
            <a:r>
              <a:rPr lang="ru-RU" sz="3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Творческий, открытый, детско-взрослый.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32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Участники</a:t>
            </a:r>
            <a:r>
              <a:rPr lang="ru-RU" sz="3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: Дети старшего возраста, родители, педагоги.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32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 времени: 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Среднесрочный</a:t>
            </a:r>
            <a:r>
              <a:rPr lang="ru-RU" sz="3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:</a:t>
            </a:r>
            <a:r>
              <a:rPr lang="ru-RU" sz="3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 с сентября – по 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ноябрь</a:t>
            </a:r>
            <a:r>
              <a:rPr lang="ru-RU" sz="32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.</a:t>
            </a:r>
            <a:endParaRPr lang="ru-RU" sz="32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40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81761"/>
            <a:ext cx="2684958" cy="268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324000" y="404640"/>
            <a:ext cx="8496720" cy="55761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Технологии</a:t>
            </a:r>
            <a:r>
              <a:rPr lang="ru-RU" sz="32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: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3200" b="1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AutoNum type="arabicPeriod"/>
              <a:tabLst/>
              <a:defRPr sz="1800"/>
            </a:pPr>
            <a:r>
              <a:rPr lang="ru-RU" sz="2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Информационно-коммуникационные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AutoNum type="arabicPeriod"/>
              <a:tabLst/>
              <a:defRPr sz="1800"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Игровые</a:t>
            </a:r>
            <a:endParaRPr lang="ru-RU" sz="2800" b="0" i="0" u="none" strike="noStrike" kern="1200" spc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AutoNum type="arabicPeriod"/>
              <a:tabLst/>
              <a:defRPr sz="1800"/>
            </a:pPr>
            <a:r>
              <a:rPr lang="ru-RU" sz="2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sz="28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Здоровьесберегающие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sz="2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(</a:t>
            </a:r>
            <a:r>
              <a:rPr lang="ru-RU" sz="2800" b="0" i="0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фонопедические</a:t>
            </a:r>
            <a:r>
              <a:rPr lang="ru-RU" sz="2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и речевые  игры, дыхательная гимнастика)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AutoNum type="arabicPeriod"/>
              <a:tabLst/>
              <a:defRPr sz="1800"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Технологии музыкального развития: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- Технология элементарного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музицирования</a:t>
            </a:r>
            <a:endParaRPr lang="ru-RU" sz="28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- Технология обучения певческим навыкам</a:t>
            </a:r>
          </a:p>
          <a:p>
            <a:pPr algn="just">
              <a:defRPr sz="1800"/>
            </a:pPr>
            <a:r>
              <a:rPr lang="ru-RU" sz="2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-Технология музыкально-ритмического воспитания</a:t>
            </a:r>
          </a:p>
          <a:p>
            <a:pPr algn="just">
              <a:defRPr sz="1800"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-Технология </a:t>
            </a:r>
            <a:r>
              <a:rPr lang="ru-RU" sz="28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проектирования 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музыкально </a:t>
            </a:r>
            <a:r>
              <a:rPr lang="ru-RU" sz="28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обогащенной среды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800" b="0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Предполагаемый результат</a:t>
            </a:r>
            <a:r>
              <a:rPr lang="ru-RU" sz="3600" dirty="0" smtClean="0"/>
              <a:t>:</a:t>
            </a:r>
          </a:p>
          <a:p>
            <a:endParaRPr lang="ru-RU" sz="2800" dirty="0"/>
          </a:p>
          <a:p>
            <a:r>
              <a:rPr lang="ru-RU" sz="2600" b="1" dirty="0"/>
              <a:t>Долгосрочная перспектива </a:t>
            </a:r>
            <a:r>
              <a:rPr lang="ru-RU" sz="2600" dirty="0"/>
              <a:t>- у воспитанников сформировано уважение к героям – Защитникам Заполярья, осознанное и чуткое  отношение к истории ВОВ и к памятным местам.</a:t>
            </a:r>
          </a:p>
          <a:p>
            <a:endParaRPr lang="ru-RU" sz="2600" dirty="0" smtClean="0"/>
          </a:p>
          <a:p>
            <a:endParaRPr lang="ru-RU" sz="2600" dirty="0"/>
          </a:p>
          <a:p>
            <a:r>
              <a:rPr lang="ru-RU" sz="2600" b="1" dirty="0"/>
              <a:t>Краткосрочная перспектива </a:t>
            </a:r>
            <a:r>
              <a:rPr lang="ru-RU" sz="2600" dirty="0" smtClean="0"/>
              <a:t>– у воспитанников сформировано представление о праздничной дате – 75-летие освобождения </a:t>
            </a:r>
            <a:r>
              <a:rPr lang="ru-RU" sz="2600" dirty="0"/>
              <a:t>З</a:t>
            </a:r>
            <a:r>
              <a:rPr lang="ru-RU" sz="2600" dirty="0" smtClean="0"/>
              <a:t>аполярья от немецко-фашистских захватчиков; эмоционально положительное отношение к празднику, желание активно участвовать в подготовке к нему; удовлетворение от участия в коллективных праздничных мероприятиях.</a:t>
            </a:r>
            <a:endParaRPr lang="ru-RU" sz="2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8714" l="0" r="988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38330" y="233148"/>
            <a:ext cx="2591700" cy="15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9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97280" y="222480"/>
            <a:ext cx="8784720" cy="63895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1" i="0" u="none" strike="noStrike" kern="1200" spc="0" dirty="0">
                <a:ln>
                  <a:noFill/>
                </a:ln>
                <a:solidFill>
                  <a:srgbClr val="C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Реализация </a:t>
            </a:r>
            <a:r>
              <a:rPr lang="ru-RU" sz="2800" b="1" i="0" u="none" strike="noStrike" kern="1200" spc="0" dirty="0" smtClean="0">
                <a:ln>
                  <a:noFill/>
                </a:ln>
                <a:solidFill>
                  <a:srgbClr val="C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проекта через музыкальную деятельность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1400" b="1" i="0" u="none" strike="noStrike" kern="1200" spc="0" dirty="0" smtClean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СЛУШАНИЕ:</a:t>
            </a:r>
          </a:p>
          <a:p>
            <a:pPr marL="342900" lvl="0" indent="-34290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Слушание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классической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музыки, песен военных лет (Шестакович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Д. Симфония №7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, «Три 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танкиста» (стихи </a:t>
            </a:r>
            <a:r>
              <a:rPr lang="ru-RU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Б.Ласкина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, музыка братьев </a:t>
            </a:r>
            <a:r>
              <a:rPr lang="ru-RU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Покрасс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),  «Синий платочек» (музыка </a:t>
            </a:r>
            <a:r>
              <a:rPr lang="ru-RU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Е.Петербурского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) и другие)</a:t>
            </a:r>
          </a:p>
          <a:p>
            <a:pPr marL="342900" lvl="0" indent="-34290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Просмотр презентаций и видео-экскурсий памятных мест Мурманской области, сопровождаемые музыкой современных композиторов, бардов («Огромное небо» (стихи 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Р.Рождественского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, музыка 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О.Фельцмана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),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В.Высоцкий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«А сыновья уходят в бой…», композиции бардов И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Матрёхина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И.Вдовина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А.Патрикеева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и другое)</a:t>
            </a:r>
          </a:p>
          <a:p>
            <a:pPr lvl="0" algn="just">
              <a:defRPr sz="1800"/>
            </a:pPr>
            <a:endParaRPr lang="ru-RU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just">
              <a:defRPr sz="1800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ПЕНИЕ: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Детские песни о Родине, армии, о подвиге,  дружбе и мире.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Совместное исполнение со взрослыми (педагогами и родителями) песен военных лет.</a:t>
            </a:r>
          </a:p>
          <a:p>
            <a:pPr marL="285750" lvl="0" indent="-285750" algn="just">
              <a:buFontTx/>
              <a:buChar char="-"/>
              <a:defRPr sz="1800"/>
            </a:pPr>
            <a:endParaRPr lang="ru-RU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lvl="0" algn="just">
              <a:defRPr sz="1800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ИГРА НА МУЗЫКАЛЬНЫХ ИНСТРУМЕНТАХ</a:t>
            </a:r>
          </a:p>
          <a:p>
            <a:pPr marL="285750" lvl="0" indent="-285750" algn="just">
              <a:buFontTx/>
              <a:buChar char="-"/>
              <a:defRPr sz="1800"/>
            </a:pPr>
            <a:r>
              <a:rPr lang="ru-RU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Шумовой оркестр «Марш», оркестр барабанщиков, оркестр народных инструментов («Кто сказал, что нужно бросить песню на войне?»)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1400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285750" marR="0" lvl="0" indent="-28575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  <a:defRPr sz="1800"/>
            </a:pPr>
            <a:endParaRPr lang="ru-RU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585</Words>
  <Application>Microsoft Office PowerPoint</Application>
  <PresentationFormat>Экран (4:3)</PresentationFormat>
  <Paragraphs>86</Paragraphs>
  <Slides>25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Обычный</vt:lpstr>
      <vt:lpstr>Презентация PowerPoint</vt:lpstr>
      <vt:lpstr>Актуальной является идея противостоять мировой тенденции переписывания истории Второй мировой войны.  Целью выступает сохранение воспоминаний о событиях Великой Отечественной Войны для современных и будущих поколений.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ПАТРИОТИЧЕСКИЙ ПРАЗДНИК   «СЕВЕР ПОМНИТ»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Васильевна</dc:creator>
  <cp:lastModifiedBy>Валентина Васильевна</cp:lastModifiedBy>
  <cp:revision>16</cp:revision>
  <dcterms:modified xsi:type="dcterms:W3CDTF">2020-02-03T10:46:11Z</dcterms:modified>
</cp:coreProperties>
</file>